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454">
            <a:solidFill>
              <a:srgbClr val="E5E0DF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299121" y="1633418"/>
            <a:ext cx="7518559" cy="32508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400"/>
              </a:lnSpc>
              <a:buNone/>
            </a:pPr>
            <a:r>
              <a:rPr lang="en-US" sz="5120" b="1" spc="-154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Слияние веток на GitHub доступными словами. Способы выполнения</a:t>
            </a:r>
            <a:endParaRPr lang="en-US" sz="5120" dirty="0"/>
          </a:p>
        </p:txBody>
      </p:sp>
      <p:sp>
        <p:nvSpPr>
          <p:cNvPr id="5" name="Text 2"/>
          <p:cNvSpPr/>
          <p:nvPr/>
        </p:nvSpPr>
        <p:spPr>
          <a:xfrm>
            <a:off x="6299121" y="5209342"/>
            <a:ext cx="7518559" cy="1386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Слияние веток на GitHub позволяет объединить</a:t>
            </a:r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изменения из разных веток в одну. Это важная часть работы в команде разработчиков. Давайте рассмотрим различные способы выполнения слияния и инструкцию для этого.</a:t>
            </a:r>
            <a:endParaRPr lang="en-US" sz="1707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454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12840" y="3875246"/>
            <a:ext cx="9536192" cy="677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33"/>
              </a:lnSpc>
              <a:buNone/>
            </a:pPr>
            <a:r>
              <a:rPr lang="en-US" sz="4267" b="1" spc="-128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Назначение слияния веток на GitHub</a:t>
            </a:r>
            <a:endParaRPr lang="en-US" sz="4267" dirty="0"/>
          </a:p>
        </p:txBody>
      </p:sp>
      <p:sp>
        <p:nvSpPr>
          <p:cNvPr id="5" name="Shape 3"/>
          <p:cNvSpPr/>
          <p:nvPr/>
        </p:nvSpPr>
        <p:spPr>
          <a:xfrm>
            <a:off x="812840" y="5046821"/>
            <a:ext cx="487680" cy="487680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978813" y="5087422"/>
            <a:ext cx="155734" cy="4063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560" b="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560" dirty="0"/>
          </a:p>
        </p:txBody>
      </p:sp>
      <p:sp>
        <p:nvSpPr>
          <p:cNvPr id="7" name="Text 5"/>
          <p:cNvSpPr/>
          <p:nvPr/>
        </p:nvSpPr>
        <p:spPr>
          <a:xfrm>
            <a:off x="1517213" y="5121354"/>
            <a:ext cx="2802731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Объединение работы</a:t>
            </a:r>
            <a:endParaRPr lang="en-US" sz="2133" dirty="0"/>
          </a:p>
        </p:txBody>
      </p:sp>
      <p:sp>
        <p:nvSpPr>
          <p:cNvPr id="8" name="Text 6"/>
          <p:cNvSpPr/>
          <p:nvPr/>
        </p:nvSpPr>
        <p:spPr>
          <a:xfrm>
            <a:off x="1517213" y="5676781"/>
            <a:ext cx="3486031" cy="1386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Слияние веток позволяет команде разработчиков объединить свою работу после выполнения отдельных задач.</a:t>
            </a:r>
            <a:endParaRPr lang="en-US" sz="1707" dirty="0"/>
          </a:p>
        </p:txBody>
      </p:sp>
      <p:sp>
        <p:nvSpPr>
          <p:cNvPr id="9" name="Shape 7"/>
          <p:cNvSpPr/>
          <p:nvPr/>
        </p:nvSpPr>
        <p:spPr>
          <a:xfrm>
            <a:off x="5219938" y="5046821"/>
            <a:ext cx="487680" cy="487680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366861" y="5087422"/>
            <a:ext cx="193834" cy="4063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560" b="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560" dirty="0"/>
          </a:p>
        </p:txBody>
      </p:sp>
      <p:sp>
        <p:nvSpPr>
          <p:cNvPr id="11" name="Text 9"/>
          <p:cNvSpPr/>
          <p:nvPr/>
        </p:nvSpPr>
        <p:spPr>
          <a:xfrm>
            <a:off x="5924312" y="5121354"/>
            <a:ext cx="3386852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Улучшение качества кода</a:t>
            </a:r>
            <a:endParaRPr lang="en-US" sz="2133" dirty="0"/>
          </a:p>
        </p:txBody>
      </p:sp>
      <p:sp>
        <p:nvSpPr>
          <p:cNvPr id="12" name="Text 10"/>
          <p:cNvSpPr/>
          <p:nvPr/>
        </p:nvSpPr>
        <p:spPr>
          <a:xfrm>
            <a:off x="5924312" y="5676781"/>
            <a:ext cx="3486031" cy="1386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Сотрудничество между разработчиками позволяет выявить и исправить ошибки и недочеты в коде.</a:t>
            </a:r>
            <a:endParaRPr lang="en-US" sz="1707" dirty="0"/>
          </a:p>
        </p:txBody>
      </p:sp>
      <p:sp>
        <p:nvSpPr>
          <p:cNvPr id="13" name="Shape 11"/>
          <p:cNvSpPr/>
          <p:nvPr/>
        </p:nvSpPr>
        <p:spPr>
          <a:xfrm>
            <a:off x="9627037" y="5046821"/>
            <a:ext cx="487680" cy="487680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766340" y="5087422"/>
            <a:ext cx="209074" cy="4063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560" b="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560" dirty="0"/>
          </a:p>
        </p:txBody>
      </p:sp>
      <p:sp>
        <p:nvSpPr>
          <p:cNvPr id="15" name="Text 13"/>
          <p:cNvSpPr/>
          <p:nvPr/>
        </p:nvSpPr>
        <p:spPr>
          <a:xfrm>
            <a:off x="10331410" y="5121354"/>
            <a:ext cx="3334107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Создание новых функций</a:t>
            </a:r>
            <a:endParaRPr lang="en-US" sz="2133" dirty="0"/>
          </a:p>
        </p:txBody>
      </p:sp>
      <p:sp>
        <p:nvSpPr>
          <p:cNvPr id="16" name="Text 14"/>
          <p:cNvSpPr/>
          <p:nvPr/>
        </p:nvSpPr>
        <p:spPr>
          <a:xfrm>
            <a:off x="10331410" y="5676781"/>
            <a:ext cx="3486031" cy="10401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Слияние веток может объединить изменения, которые добавляют новые функции в проект.</a:t>
            </a:r>
            <a:endParaRPr lang="en-US" sz="1707" dirty="0"/>
          </a:p>
        </p:txBody>
      </p:sp>
      <p:pic>
        <p:nvPicPr>
          <p:cNvPr id="1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9267"/>
          </a:xfrm>
          <a:prstGeom prst="rect">
            <a:avLst/>
          </a:prstGeom>
        </p:spPr>
      </p:pic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454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926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12840" y="3597593"/>
            <a:ext cx="9515356" cy="677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33"/>
              </a:lnSpc>
              <a:buNone/>
            </a:pPr>
            <a:r>
              <a:rPr lang="en-US" sz="4267" b="1" spc="-128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Способы выполнения слияния веток</a:t>
            </a:r>
            <a:endParaRPr lang="en-US" sz="4267" dirty="0"/>
          </a:p>
        </p:txBody>
      </p:sp>
      <p:sp>
        <p:nvSpPr>
          <p:cNvPr id="6" name="Shape 3"/>
          <p:cNvSpPr/>
          <p:nvPr/>
        </p:nvSpPr>
        <p:spPr>
          <a:xfrm>
            <a:off x="812840" y="4599861"/>
            <a:ext cx="4190405" cy="2741295"/>
          </a:xfrm>
          <a:prstGeom prst="roundRect">
            <a:avLst>
              <a:gd name="adj" fmla="val 3558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42988" y="4830008"/>
            <a:ext cx="3730109" cy="6774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Слияние через интерфейс GitHub</a:t>
            </a:r>
            <a:endParaRPr lang="en-US" sz="2133" dirty="0"/>
          </a:p>
        </p:txBody>
      </p:sp>
      <p:sp>
        <p:nvSpPr>
          <p:cNvPr id="8" name="Text 5"/>
          <p:cNvSpPr/>
          <p:nvPr/>
        </p:nvSpPr>
        <p:spPr>
          <a:xfrm>
            <a:off x="1042988" y="5724168"/>
            <a:ext cx="3730109" cy="1386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Простой и удобный метод, который позволяет выполнять слияние веток непосредственно на платформе GitHub.</a:t>
            </a:r>
            <a:endParaRPr lang="en-US" sz="1707" dirty="0"/>
          </a:p>
        </p:txBody>
      </p:sp>
      <p:sp>
        <p:nvSpPr>
          <p:cNvPr id="9" name="Shape 6"/>
          <p:cNvSpPr/>
          <p:nvPr/>
        </p:nvSpPr>
        <p:spPr>
          <a:xfrm>
            <a:off x="5219938" y="4599861"/>
            <a:ext cx="4190405" cy="2741295"/>
          </a:xfrm>
          <a:prstGeom prst="roundRect">
            <a:avLst>
              <a:gd name="adj" fmla="val 3558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100167" y="4830008"/>
            <a:ext cx="2429828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Команда Git merge</a:t>
            </a:r>
            <a:endParaRPr lang="en-US" sz="2133" dirty="0"/>
          </a:p>
        </p:txBody>
      </p:sp>
      <p:sp>
        <p:nvSpPr>
          <p:cNvPr id="11" name="Text 8"/>
          <p:cNvSpPr/>
          <p:nvPr/>
        </p:nvSpPr>
        <p:spPr>
          <a:xfrm>
            <a:off x="5450086" y="5385435"/>
            <a:ext cx="3730109" cy="1386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 использованием команды git merge в командной строке можно выполнить слияние веток на удаленном сервере.</a:t>
            </a:r>
            <a:endParaRPr lang="en-US" sz="1707" dirty="0"/>
          </a:p>
        </p:txBody>
      </p:sp>
      <p:sp>
        <p:nvSpPr>
          <p:cNvPr id="12" name="Shape 9"/>
          <p:cNvSpPr/>
          <p:nvPr/>
        </p:nvSpPr>
        <p:spPr>
          <a:xfrm>
            <a:off x="9627037" y="4599861"/>
            <a:ext cx="4190405" cy="2741295"/>
          </a:xfrm>
          <a:prstGeom prst="roundRect">
            <a:avLst>
              <a:gd name="adj" fmla="val 3558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77024" y="4830008"/>
            <a:ext cx="2490311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Команда Git rebase</a:t>
            </a:r>
            <a:endParaRPr lang="en-US" sz="2133" dirty="0"/>
          </a:p>
        </p:txBody>
      </p:sp>
      <p:sp>
        <p:nvSpPr>
          <p:cNvPr id="14" name="Text 11"/>
          <p:cNvSpPr/>
          <p:nvPr/>
        </p:nvSpPr>
        <p:spPr>
          <a:xfrm>
            <a:off x="9857184" y="5385435"/>
            <a:ext cx="3730109" cy="1386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 rebase позволяет перебазировать коммиты ветки относительно другой ветки, что может быть полезно при слиянии.</a:t>
            </a:r>
            <a:endParaRPr lang="en-US" sz="1707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454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299121" y="914162"/>
            <a:ext cx="7518559" cy="1354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33"/>
              </a:lnSpc>
              <a:buNone/>
            </a:pPr>
            <a:r>
              <a:rPr lang="en-US" sz="4267" b="1" spc="-128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Инструкция по выполнению слияния веток на GitHub</a:t>
            </a:r>
            <a:endParaRPr lang="en-US" sz="4267" dirty="0"/>
          </a:p>
        </p:txBody>
      </p:sp>
      <p:sp>
        <p:nvSpPr>
          <p:cNvPr id="5" name="Text 3"/>
          <p:cNvSpPr/>
          <p:nvPr/>
        </p:nvSpPr>
        <p:spPr>
          <a:xfrm>
            <a:off x="6299121" y="2593658"/>
            <a:ext cx="2167414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Шаг 1</a:t>
            </a:r>
            <a:endParaRPr lang="en-US" sz="2133" dirty="0"/>
          </a:p>
        </p:txBody>
      </p:sp>
      <p:sp>
        <p:nvSpPr>
          <p:cNvPr id="6" name="Text 4"/>
          <p:cNvSpPr/>
          <p:nvPr/>
        </p:nvSpPr>
        <p:spPr>
          <a:xfrm>
            <a:off x="6299121" y="3257431"/>
            <a:ext cx="7518559" cy="6934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Перейдите на страницу репозитория на GitHub и выберите вкладку "Pull requests".</a:t>
            </a:r>
            <a:endParaRPr lang="en-US" sz="1707" dirty="0"/>
          </a:p>
        </p:txBody>
      </p:sp>
      <p:sp>
        <p:nvSpPr>
          <p:cNvPr id="7" name="Text 5"/>
          <p:cNvSpPr/>
          <p:nvPr/>
        </p:nvSpPr>
        <p:spPr>
          <a:xfrm>
            <a:off x="6299121" y="4275892"/>
            <a:ext cx="2167414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Шаг 2</a:t>
            </a:r>
            <a:endParaRPr lang="en-US" sz="2133" dirty="0"/>
          </a:p>
        </p:txBody>
      </p:sp>
      <p:sp>
        <p:nvSpPr>
          <p:cNvPr id="8" name="Text 6"/>
          <p:cNvSpPr/>
          <p:nvPr/>
        </p:nvSpPr>
        <p:spPr>
          <a:xfrm>
            <a:off x="6299121" y="4939665"/>
            <a:ext cx="7518559" cy="6934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Нажмите на кнопку "New pull request" и выберите ветки, которые нужно объединить.</a:t>
            </a:r>
            <a:endParaRPr lang="en-US" sz="1707" dirty="0"/>
          </a:p>
        </p:txBody>
      </p:sp>
      <p:sp>
        <p:nvSpPr>
          <p:cNvPr id="9" name="Text 7"/>
          <p:cNvSpPr/>
          <p:nvPr/>
        </p:nvSpPr>
        <p:spPr>
          <a:xfrm>
            <a:off x="6299121" y="5958126"/>
            <a:ext cx="2167414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Шаг 3</a:t>
            </a:r>
            <a:endParaRPr lang="en-US" sz="2133" dirty="0"/>
          </a:p>
        </p:txBody>
      </p:sp>
      <p:sp>
        <p:nvSpPr>
          <p:cNvPr id="10" name="Text 8"/>
          <p:cNvSpPr/>
          <p:nvPr/>
        </p:nvSpPr>
        <p:spPr>
          <a:xfrm>
            <a:off x="6299121" y="6621899"/>
            <a:ext cx="7518559" cy="6934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Опишите изменения и нажмите на кнопку "Create pull request" для отправки запроса на слияние.</a:t>
            </a:r>
            <a:endParaRPr lang="en-US" sz="1707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454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299121" y="807244"/>
            <a:ext cx="7518559" cy="1354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33"/>
              </a:lnSpc>
              <a:buNone/>
            </a:pPr>
            <a:r>
              <a:rPr lang="en-US" sz="4267" b="1" spc="-128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Проблемы, возникающие при слиянии веток</a:t>
            </a:r>
            <a:endParaRPr lang="en-US" sz="4267" dirty="0"/>
          </a:p>
        </p:txBody>
      </p:sp>
      <p:sp>
        <p:nvSpPr>
          <p:cNvPr id="5" name="Shape 3"/>
          <p:cNvSpPr/>
          <p:nvPr/>
        </p:nvSpPr>
        <p:spPr>
          <a:xfrm>
            <a:off x="6299121" y="2656046"/>
            <a:ext cx="487680" cy="487680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65094" y="2696647"/>
            <a:ext cx="155734" cy="4063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560" b="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560" dirty="0"/>
          </a:p>
        </p:txBody>
      </p:sp>
      <p:sp>
        <p:nvSpPr>
          <p:cNvPr id="7" name="Text 5"/>
          <p:cNvSpPr/>
          <p:nvPr/>
        </p:nvSpPr>
        <p:spPr>
          <a:xfrm>
            <a:off x="7003494" y="2730579"/>
            <a:ext cx="2627947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Конфликты слияния</a:t>
            </a:r>
            <a:endParaRPr lang="en-US" sz="2133" dirty="0"/>
          </a:p>
        </p:txBody>
      </p:sp>
      <p:sp>
        <p:nvSpPr>
          <p:cNvPr id="8" name="Text 6"/>
          <p:cNvSpPr/>
          <p:nvPr/>
        </p:nvSpPr>
        <p:spPr>
          <a:xfrm>
            <a:off x="7003494" y="3286006"/>
            <a:ext cx="2946559" cy="20802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Конфликты могут возникать, когда две ветки вносят изменения в одни и те же строки кода, которые не могут быть автоматически объединены.</a:t>
            </a:r>
            <a:endParaRPr lang="en-US" sz="1707" dirty="0"/>
          </a:p>
        </p:txBody>
      </p:sp>
      <p:sp>
        <p:nvSpPr>
          <p:cNvPr id="9" name="Shape 7"/>
          <p:cNvSpPr/>
          <p:nvPr/>
        </p:nvSpPr>
        <p:spPr>
          <a:xfrm>
            <a:off x="10166747" y="2656046"/>
            <a:ext cx="487680" cy="487680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313670" y="2696647"/>
            <a:ext cx="193834" cy="4063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560" b="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560" dirty="0"/>
          </a:p>
        </p:txBody>
      </p:sp>
      <p:sp>
        <p:nvSpPr>
          <p:cNvPr id="11" name="Text 9"/>
          <p:cNvSpPr/>
          <p:nvPr/>
        </p:nvSpPr>
        <p:spPr>
          <a:xfrm>
            <a:off x="10871121" y="2730579"/>
            <a:ext cx="2167414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Потеря данных</a:t>
            </a:r>
            <a:endParaRPr lang="en-US" sz="2133" dirty="0"/>
          </a:p>
        </p:txBody>
      </p:sp>
      <p:sp>
        <p:nvSpPr>
          <p:cNvPr id="12" name="Text 10"/>
          <p:cNvSpPr/>
          <p:nvPr/>
        </p:nvSpPr>
        <p:spPr>
          <a:xfrm>
            <a:off x="10871121" y="3286006"/>
            <a:ext cx="2946559" cy="17335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Неправильное выполнение слияния может привести к потере данных или некорректному состоянию проекта.</a:t>
            </a:r>
            <a:endParaRPr lang="en-US" sz="1707" dirty="0"/>
          </a:p>
        </p:txBody>
      </p:sp>
      <p:sp>
        <p:nvSpPr>
          <p:cNvPr id="13" name="Shape 11"/>
          <p:cNvSpPr/>
          <p:nvPr/>
        </p:nvSpPr>
        <p:spPr>
          <a:xfrm>
            <a:off x="6299121" y="5752267"/>
            <a:ext cx="487680" cy="487680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38424" y="5792867"/>
            <a:ext cx="209074" cy="4063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560" b="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560" dirty="0"/>
          </a:p>
        </p:txBody>
      </p:sp>
      <p:sp>
        <p:nvSpPr>
          <p:cNvPr id="15" name="Text 13"/>
          <p:cNvSpPr/>
          <p:nvPr/>
        </p:nvSpPr>
        <p:spPr>
          <a:xfrm>
            <a:off x="7003494" y="5826800"/>
            <a:ext cx="3151703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Ошибка в зависимостях</a:t>
            </a:r>
            <a:endParaRPr lang="en-US" sz="2133" dirty="0"/>
          </a:p>
        </p:txBody>
      </p:sp>
      <p:sp>
        <p:nvSpPr>
          <p:cNvPr id="16" name="Text 14"/>
          <p:cNvSpPr/>
          <p:nvPr/>
        </p:nvSpPr>
        <p:spPr>
          <a:xfrm>
            <a:off x="7003494" y="6382226"/>
            <a:ext cx="6814185" cy="10401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Ветки могут содержать изменения, которые влияют на зависимости проекта, и несовместимость этих изменений может вызвать ошибки в будущем.</a:t>
            </a:r>
            <a:endParaRPr lang="en-US" sz="1707" dirty="0"/>
          </a:p>
        </p:txBody>
      </p:sp>
      <p:pic>
        <p:nvPicPr>
          <p:cNvPr id="1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454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99121" y="768072"/>
            <a:ext cx="7518559" cy="1354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33"/>
              </a:lnSpc>
              <a:buNone/>
            </a:pPr>
            <a:r>
              <a:rPr lang="en-US" sz="4267" b="1" spc="-128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Решение проблем при слиянии веток</a:t>
            </a:r>
            <a:endParaRPr lang="en-US" sz="4267" dirty="0"/>
          </a:p>
        </p:txBody>
      </p:sp>
      <p:sp>
        <p:nvSpPr>
          <p:cNvPr id="6" name="Shape 3"/>
          <p:cNvSpPr/>
          <p:nvPr/>
        </p:nvSpPr>
        <p:spPr>
          <a:xfrm>
            <a:off x="6299121" y="2447568"/>
            <a:ext cx="3650933" cy="3088005"/>
          </a:xfrm>
          <a:prstGeom prst="roundRect">
            <a:avLst>
              <a:gd name="adj" fmla="val 3159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29268" y="2677716"/>
            <a:ext cx="3190637" cy="6774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Разрешение конфликтов</a:t>
            </a:r>
            <a:endParaRPr lang="en-US" sz="2133" dirty="0"/>
          </a:p>
        </p:txBody>
      </p:sp>
      <p:sp>
        <p:nvSpPr>
          <p:cNvPr id="8" name="Text 5"/>
          <p:cNvSpPr/>
          <p:nvPr/>
        </p:nvSpPr>
        <p:spPr>
          <a:xfrm>
            <a:off x="6529268" y="3571875"/>
            <a:ext cx="3190637" cy="17335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Столкнувшись с конфликтами слияния, вам потребуется вручную разрешить их, выбрав необходимые изменения из обеих веток.</a:t>
            </a:r>
            <a:endParaRPr lang="en-US" sz="1707" dirty="0"/>
          </a:p>
        </p:txBody>
      </p:sp>
      <p:sp>
        <p:nvSpPr>
          <p:cNvPr id="9" name="Shape 6"/>
          <p:cNvSpPr/>
          <p:nvPr/>
        </p:nvSpPr>
        <p:spPr>
          <a:xfrm>
            <a:off x="10166747" y="2447568"/>
            <a:ext cx="3650933" cy="3088005"/>
          </a:xfrm>
          <a:prstGeom prst="roundRect">
            <a:avLst>
              <a:gd name="adj" fmla="val 3159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96895" y="2677716"/>
            <a:ext cx="3190637" cy="6774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Тестирование перед слиянием</a:t>
            </a:r>
            <a:endParaRPr lang="en-US" sz="2133" dirty="0"/>
          </a:p>
        </p:txBody>
      </p:sp>
      <p:sp>
        <p:nvSpPr>
          <p:cNvPr id="11" name="Text 8"/>
          <p:cNvSpPr/>
          <p:nvPr/>
        </p:nvSpPr>
        <p:spPr>
          <a:xfrm>
            <a:off x="10396895" y="3571875"/>
            <a:ext cx="3190637" cy="10401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Проверьте проект на наличие ошибок и проблем перед выполнением слияния веток.</a:t>
            </a:r>
            <a:endParaRPr lang="en-US" sz="1707" dirty="0"/>
          </a:p>
        </p:txBody>
      </p:sp>
      <p:sp>
        <p:nvSpPr>
          <p:cNvPr id="12" name="Shape 9"/>
          <p:cNvSpPr/>
          <p:nvPr/>
        </p:nvSpPr>
        <p:spPr>
          <a:xfrm>
            <a:off x="6299121" y="5752267"/>
            <a:ext cx="7518559" cy="1709142"/>
          </a:xfrm>
          <a:prstGeom prst="roundRect">
            <a:avLst>
              <a:gd name="adj" fmla="val 5707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29268" y="5982414"/>
            <a:ext cx="4700588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Обратите внимание на зависимости</a:t>
            </a:r>
            <a:endParaRPr lang="en-US" sz="2133" dirty="0"/>
          </a:p>
        </p:txBody>
      </p:sp>
      <p:sp>
        <p:nvSpPr>
          <p:cNvPr id="14" name="Text 11"/>
          <p:cNvSpPr/>
          <p:nvPr/>
        </p:nvSpPr>
        <p:spPr>
          <a:xfrm>
            <a:off x="6529268" y="6537841"/>
            <a:ext cx="7058263" cy="6934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Убедитесь, что изменения в ветках не приведут к проблемам с зависимостями проекта.</a:t>
            </a:r>
            <a:endParaRPr lang="en-US" sz="1707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454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299121" y="984528"/>
            <a:ext cx="7518559" cy="1354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33"/>
              </a:lnSpc>
              <a:buNone/>
            </a:pPr>
            <a:r>
              <a:rPr lang="en-US" sz="4267" b="1" spc="-128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Лучшие практики при выполнении слияния веток</a:t>
            </a:r>
            <a:endParaRPr lang="en-US" sz="4267" dirty="0"/>
          </a:p>
        </p:txBody>
      </p:sp>
      <p:sp>
        <p:nvSpPr>
          <p:cNvPr id="5" name="Shape 3"/>
          <p:cNvSpPr/>
          <p:nvPr/>
        </p:nvSpPr>
        <p:spPr>
          <a:xfrm>
            <a:off x="6299121" y="2833330"/>
            <a:ext cx="487680" cy="487680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65094" y="2873931"/>
            <a:ext cx="155734" cy="4063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560" b="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560" dirty="0"/>
          </a:p>
        </p:txBody>
      </p:sp>
      <p:sp>
        <p:nvSpPr>
          <p:cNvPr id="7" name="Text 5"/>
          <p:cNvSpPr/>
          <p:nvPr/>
        </p:nvSpPr>
        <p:spPr>
          <a:xfrm>
            <a:off x="7003494" y="2907863"/>
            <a:ext cx="2946559" cy="1016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Используйте понятные названия веток</a:t>
            </a:r>
            <a:endParaRPr lang="en-US" sz="2133" dirty="0"/>
          </a:p>
        </p:txBody>
      </p:sp>
      <p:sp>
        <p:nvSpPr>
          <p:cNvPr id="8" name="Text 6"/>
          <p:cNvSpPr/>
          <p:nvPr/>
        </p:nvSpPr>
        <p:spPr>
          <a:xfrm>
            <a:off x="7003494" y="4140756"/>
            <a:ext cx="2946559" cy="10401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Названия веток должны ясно указывать на их назначение и содержание.</a:t>
            </a:r>
            <a:endParaRPr lang="en-US" sz="1707" dirty="0"/>
          </a:p>
        </p:txBody>
      </p:sp>
      <p:sp>
        <p:nvSpPr>
          <p:cNvPr id="9" name="Shape 7"/>
          <p:cNvSpPr/>
          <p:nvPr/>
        </p:nvSpPr>
        <p:spPr>
          <a:xfrm>
            <a:off x="10166747" y="2833330"/>
            <a:ext cx="487680" cy="487680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313670" y="2873931"/>
            <a:ext cx="193834" cy="4063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560" b="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560" dirty="0"/>
          </a:p>
        </p:txBody>
      </p:sp>
      <p:sp>
        <p:nvSpPr>
          <p:cNvPr id="11" name="Text 9"/>
          <p:cNvSpPr/>
          <p:nvPr/>
        </p:nvSpPr>
        <p:spPr>
          <a:xfrm>
            <a:off x="10871121" y="2907863"/>
            <a:ext cx="2946559" cy="6774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Регулярно сливайте ветки</a:t>
            </a:r>
            <a:endParaRPr lang="en-US" sz="2133" dirty="0"/>
          </a:p>
        </p:txBody>
      </p:sp>
      <p:sp>
        <p:nvSpPr>
          <p:cNvPr id="12" name="Text 10"/>
          <p:cNvSpPr/>
          <p:nvPr/>
        </p:nvSpPr>
        <p:spPr>
          <a:xfrm>
            <a:off x="10871121" y="3802023"/>
            <a:ext cx="2946559" cy="17335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Частые слияния помогут предотвратить накопление большого количества изменений и снизят возможность конфликтов.</a:t>
            </a:r>
            <a:endParaRPr lang="en-US" sz="1707" dirty="0"/>
          </a:p>
        </p:txBody>
      </p:sp>
      <p:sp>
        <p:nvSpPr>
          <p:cNvPr id="13" name="Shape 11"/>
          <p:cNvSpPr/>
          <p:nvPr/>
        </p:nvSpPr>
        <p:spPr>
          <a:xfrm>
            <a:off x="6299121" y="5921573"/>
            <a:ext cx="487680" cy="487680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454">
            <a:solidFill>
              <a:srgbClr val="B5B7E3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38424" y="5962174"/>
            <a:ext cx="209074" cy="4063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560" b="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560" dirty="0"/>
          </a:p>
        </p:txBody>
      </p:sp>
      <p:sp>
        <p:nvSpPr>
          <p:cNvPr id="15" name="Text 13"/>
          <p:cNvSpPr/>
          <p:nvPr/>
        </p:nvSpPr>
        <p:spPr>
          <a:xfrm>
            <a:off x="7003494" y="5996107"/>
            <a:ext cx="4503420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7"/>
              </a:lnSpc>
              <a:buNone/>
            </a:pPr>
            <a:r>
              <a:rPr lang="en-US" sz="2133" b="1" spc="-6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Сотрудничайте и коммуницируйте</a:t>
            </a:r>
            <a:endParaRPr lang="en-US" sz="2133" dirty="0"/>
          </a:p>
        </p:txBody>
      </p:sp>
      <p:sp>
        <p:nvSpPr>
          <p:cNvPr id="16" name="Text 14"/>
          <p:cNvSpPr/>
          <p:nvPr/>
        </p:nvSpPr>
        <p:spPr>
          <a:xfrm>
            <a:off x="7003494" y="6551533"/>
            <a:ext cx="6814185" cy="6934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Обсуждайте изменения с коллегами и командой разработчиков, чтобы избежать проблем при слиянии.</a:t>
            </a:r>
            <a:endParaRPr lang="en-US" sz="1707" dirty="0"/>
          </a:p>
        </p:txBody>
      </p:sp>
      <p:pic>
        <p:nvPicPr>
          <p:cNvPr id="1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454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299121" y="2920246"/>
            <a:ext cx="6705124" cy="677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33"/>
              </a:lnSpc>
              <a:buNone/>
            </a:pPr>
            <a:r>
              <a:rPr lang="en-US" sz="4267" b="1" spc="-128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Результаты и заключение</a:t>
            </a:r>
            <a:endParaRPr lang="en-US" sz="4267" dirty="0"/>
          </a:p>
        </p:txBody>
      </p:sp>
      <p:sp>
        <p:nvSpPr>
          <p:cNvPr id="5" name="Text 3"/>
          <p:cNvSpPr/>
          <p:nvPr/>
        </p:nvSpPr>
        <p:spPr>
          <a:xfrm>
            <a:off x="6299121" y="3922514"/>
            <a:ext cx="7518559" cy="1386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1"/>
              </a:lnSpc>
              <a:buNone/>
            </a:pPr>
            <a:r>
              <a:rPr lang="en-US" sz="1707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Слияние веток на GitHub является неотъемлемой частью работы в команде разработчиков. Научившись правильно выполнять слияние, вы можете значительно повысить эффективность и качество вашего проекта.</a:t>
            </a:r>
            <a:endParaRPr lang="en-US" sz="1707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2023-10-22T13:06:00Z</dcterms:created>
  <dcterms:modified xsi:type="dcterms:W3CDTF">2023-10-22T13:06:00Z</dcterms:modified>
</cp:coreProperties>
</file>